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1" r:id="rId6"/>
    <p:sldId id="272" r:id="rId7"/>
    <p:sldId id="273" r:id="rId8"/>
    <p:sldId id="270" r:id="rId9"/>
    <p:sldId id="260" r:id="rId10"/>
    <p:sldId id="274" r:id="rId11"/>
    <p:sldId id="261" r:id="rId12"/>
    <p:sldId id="275" r:id="rId13"/>
    <p:sldId id="262" r:id="rId14"/>
    <p:sldId id="263" r:id="rId15"/>
    <p:sldId id="267" r:id="rId16"/>
    <p:sldId id="264" r:id="rId17"/>
    <p:sldId id="277" r:id="rId18"/>
    <p:sldId id="276" r:id="rId19"/>
    <p:sldId id="265" r:id="rId20"/>
    <p:sldId id="269" r:id="rId21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233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0B6950-70D2-4B4F-B283-F5D73EF2488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200AE9F-9AC4-4933-8C88-36A21876DB16}">
      <dgm:prSet/>
      <dgm:spPr/>
      <dgm:t>
        <a:bodyPr/>
        <a:lstStyle/>
        <a:p>
          <a:r>
            <a:rPr lang="fr-FR" b="1"/>
            <a:t>Méthodologie</a:t>
          </a:r>
          <a:endParaRPr lang="fr-FR"/>
        </a:p>
      </dgm:t>
    </dgm:pt>
    <dgm:pt modelId="{AF1C5564-7AFB-4397-AC18-F59C75851BF7}" type="parTrans" cxnId="{7D4A88BD-CA4D-45E4-8734-818E91AEB331}">
      <dgm:prSet/>
      <dgm:spPr/>
      <dgm:t>
        <a:bodyPr/>
        <a:lstStyle/>
        <a:p>
          <a:endParaRPr lang="fr-FR"/>
        </a:p>
      </dgm:t>
    </dgm:pt>
    <dgm:pt modelId="{7CCC706B-6C13-4544-858A-D40463FF7E82}" type="sibTrans" cxnId="{7D4A88BD-CA4D-45E4-8734-818E91AEB331}">
      <dgm:prSet/>
      <dgm:spPr/>
      <dgm:t>
        <a:bodyPr/>
        <a:lstStyle/>
        <a:p>
          <a:endParaRPr lang="fr-FR"/>
        </a:p>
      </dgm:t>
    </dgm:pt>
    <dgm:pt modelId="{52213CD2-79C6-4820-8491-E48F8C011027}">
      <dgm:prSet/>
      <dgm:spPr/>
      <dgm:t>
        <a:bodyPr/>
        <a:lstStyle/>
        <a:p>
          <a:r>
            <a:rPr lang="fr-FR" b="1"/>
            <a:t>Chiffres Clés </a:t>
          </a:r>
          <a:endParaRPr lang="fr-FR"/>
        </a:p>
      </dgm:t>
    </dgm:pt>
    <dgm:pt modelId="{9927FD6E-42EF-437B-AA2F-693D8B302CA8}" type="parTrans" cxnId="{00286B95-E114-4302-AB10-48007A7F9489}">
      <dgm:prSet/>
      <dgm:spPr/>
      <dgm:t>
        <a:bodyPr/>
        <a:lstStyle/>
        <a:p>
          <a:endParaRPr lang="fr-FR"/>
        </a:p>
      </dgm:t>
    </dgm:pt>
    <dgm:pt modelId="{383101DD-674D-4D92-9B41-DDA26B6AEB30}" type="sibTrans" cxnId="{00286B95-E114-4302-AB10-48007A7F9489}">
      <dgm:prSet/>
      <dgm:spPr/>
      <dgm:t>
        <a:bodyPr/>
        <a:lstStyle/>
        <a:p>
          <a:endParaRPr lang="fr-FR"/>
        </a:p>
      </dgm:t>
    </dgm:pt>
    <dgm:pt modelId="{D8C0BAFC-BC28-4D67-94DD-45D67AA7C44D}">
      <dgm:prSet/>
      <dgm:spPr/>
      <dgm:t>
        <a:bodyPr/>
        <a:lstStyle/>
        <a:p>
          <a:r>
            <a:rPr lang="fr-FR" b="1" dirty="0"/>
            <a:t>Analyse des Tops / Flops</a:t>
          </a:r>
          <a:endParaRPr lang="fr-FR" dirty="0"/>
        </a:p>
      </dgm:t>
    </dgm:pt>
    <dgm:pt modelId="{4BDAD645-D530-4978-B41A-416A0183EA17}" type="parTrans" cxnId="{591AC024-1D0C-4866-82CE-9820FD5A6EDD}">
      <dgm:prSet/>
      <dgm:spPr/>
      <dgm:t>
        <a:bodyPr/>
        <a:lstStyle/>
        <a:p>
          <a:endParaRPr lang="fr-FR"/>
        </a:p>
      </dgm:t>
    </dgm:pt>
    <dgm:pt modelId="{3CB4776C-F994-4BA8-A7D9-0482B518A4AD}" type="sibTrans" cxnId="{591AC024-1D0C-4866-82CE-9820FD5A6EDD}">
      <dgm:prSet/>
      <dgm:spPr/>
      <dgm:t>
        <a:bodyPr/>
        <a:lstStyle/>
        <a:p>
          <a:endParaRPr lang="fr-FR"/>
        </a:p>
      </dgm:t>
    </dgm:pt>
    <dgm:pt modelId="{434D4989-B21E-482B-A356-A1FF131EBFAC}">
      <dgm:prSet/>
      <dgm:spPr/>
      <dgm:t>
        <a:bodyPr/>
        <a:lstStyle/>
        <a:p>
          <a:r>
            <a:rPr lang="fr-FR" b="1"/>
            <a:t>Focus sur certains clients spécifiques</a:t>
          </a:r>
          <a:endParaRPr lang="fr-FR"/>
        </a:p>
      </dgm:t>
    </dgm:pt>
    <dgm:pt modelId="{ED885190-65F9-481E-8109-24597CA6AF6E}" type="parTrans" cxnId="{962FE9D2-060A-4C53-A640-FBF7F35DC6DC}">
      <dgm:prSet/>
      <dgm:spPr/>
      <dgm:t>
        <a:bodyPr/>
        <a:lstStyle/>
        <a:p>
          <a:endParaRPr lang="fr-FR"/>
        </a:p>
      </dgm:t>
    </dgm:pt>
    <dgm:pt modelId="{45BB0BE1-A4FB-4856-A613-4A77C13EDD2B}" type="sibTrans" cxnId="{962FE9D2-060A-4C53-A640-FBF7F35DC6DC}">
      <dgm:prSet/>
      <dgm:spPr/>
      <dgm:t>
        <a:bodyPr/>
        <a:lstStyle/>
        <a:p>
          <a:endParaRPr lang="fr-FR"/>
        </a:p>
      </dgm:t>
    </dgm:pt>
    <dgm:pt modelId="{B3F4FF3F-D506-4788-B7DF-E86B1761CCCC}">
      <dgm:prSet/>
      <dgm:spPr/>
      <dgm:t>
        <a:bodyPr/>
        <a:lstStyle/>
        <a:p>
          <a:r>
            <a:rPr lang="fr-FR" b="1"/>
            <a:t>Test statistiques</a:t>
          </a:r>
          <a:endParaRPr lang="fr-FR"/>
        </a:p>
      </dgm:t>
    </dgm:pt>
    <dgm:pt modelId="{21FFFCF8-395F-469F-A3D4-A4AE6BEF114C}" type="parTrans" cxnId="{64B79F64-BA38-46B0-8565-550E9337B0FA}">
      <dgm:prSet/>
      <dgm:spPr/>
      <dgm:t>
        <a:bodyPr/>
        <a:lstStyle/>
        <a:p>
          <a:endParaRPr lang="fr-FR"/>
        </a:p>
      </dgm:t>
    </dgm:pt>
    <dgm:pt modelId="{72F48EEF-34AF-40F9-9031-F3DECA326CE3}" type="sibTrans" cxnId="{64B79F64-BA38-46B0-8565-550E9337B0FA}">
      <dgm:prSet/>
      <dgm:spPr/>
      <dgm:t>
        <a:bodyPr/>
        <a:lstStyle/>
        <a:p>
          <a:endParaRPr lang="fr-FR"/>
        </a:p>
      </dgm:t>
    </dgm:pt>
    <dgm:pt modelId="{82A5374B-C001-4571-96C8-6B411CCC78F1}">
      <dgm:prSet/>
      <dgm:spPr/>
      <dgm:t>
        <a:bodyPr/>
        <a:lstStyle/>
        <a:p>
          <a:r>
            <a:rPr lang="fr-FR" b="1" dirty="0"/>
            <a:t>Conclusions</a:t>
          </a:r>
          <a:endParaRPr lang="fr-FR" dirty="0"/>
        </a:p>
      </dgm:t>
    </dgm:pt>
    <dgm:pt modelId="{341425F8-A012-473D-A120-CE2C9F57FBD9}" type="parTrans" cxnId="{221E9A5C-E0C6-453C-9E24-A1C56822AB15}">
      <dgm:prSet/>
      <dgm:spPr/>
      <dgm:t>
        <a:bodyPr/>
        <a:lstStyle/>
        <a:p>
          <a:endParaRPr lang="fr-FR"/>
        </a:p>
      </dgm:t>
    </dgm:pt>
    <dgm:pt modelId="{826DD021-D7AC-4469-B3BC-CE438EFCD65D}" type="sibTrans" cxnId="{221E9A5C-E0C6-453C-9E24-A1C56822AB15}">
      <dgm:prSet/>
      <dgm:spPr/>
      <dgm:t>
        <a:bodyPr/>
        <a:lstStyle/>
        <a:p>
          <a:endParaRPr lang="fr-FR"/>
        </a:p>
      </dgm:t>
    </dgm:pt>
    <dgm:pt modelId="{D1D44FBF-2A40-40B8-A454-2AF72D003EBE}" type="pres">
      <dgm:prSet presAssocID="{240B6950-70D2-4B4F-B283-F5D73EF24884}" presName="linearFlow" presStyleCnt="0">
        <dgm:presLayoutVars>
          <dgm:dir/>
          <dgm:resizeHandles val="exact"/>
        </dgm:presLayoutVars>
      </dgm:prSet>
      <dgm:spPr/>
    </dgm:pt>
    <dgm:pt modelId="{BA524854-D116-4388-829A-30624E8037F9}" type="pres">
      <dgm:prSet presAssocID="{2200AE9F-9AC4-4933-8C88-36A21876DB16}" presName="composite" presStyleCnt="0"/>
      <dgm:spPr/>
    </dgm:pt>
    <dgm:pt modelId="{33655166-7038-42C4-BB3A-CD479A686A65}" type="pres">
      <dgm:prSet presAssocID="{2200AE9F-9AC4-4933-8C88-36A21876DB16}" presName="imgShp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BF4A6315-8C78-4F92-9AB7-18CB2162DEF3}" type="pres">
      <dgm:prSet presAssocID="{2200AE9F-9AC4-4933-8C88-36A21876DB16}" presName="txShp" presStyleLbl="node1" presStyleIdx="0" presStyleCnt="6">
        <dgm:presLayoutVars>
          <dgm:bulletEnabled val="1"/>
        </dgm:presLayoutVars>
      </dgm:prSet>
      <dgm:spPr/>
    </dgm:pt>
    <dgm:pt modelId="{92E7E573-E784-402B-923A-FF52D01FE642}" type="pres">
      <dgm:prSet presAssocID="{7CCC706B-6C13-4544-858A-D40463FF7E82}" presName="spacing" presStyleCnt="0"/>
      <dgm:spPr/>
    </dgm:pt>
    <dgm:pt modelId="{BC08E9B3-C241-4F8F-93ED-C589A9E11E15}" type="pres">
      <dgm:prSet presAssocID="{52213CD2-79C6-4820-8491-E48F8C011027}" presName="composite" presStyleCnt="0"/>
      <dgm:spPr/>
    </dgm:pt>
    <dgm:pt modelId="{ACA68A29-18D7-42E3-B9D9-32A5D55452E5}" type="pres">
      <dgm:prSet presAssocID="{52213CD2-79C6-4820-8491-E48F8C011027}" presName="imgShp" presStyleLbl="fgImgPlace1" presStyleIdx="1" presStyleCnt="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2000" r="-112000"/>
          </a:stretch>
        </a:blipFill>
      </dgm:spPr>
    </dgm:pt>
    <dgm:pt modelId="{600ECE9B-99EB-45A9-9DC9-F6892E528FC0}" type="pres">
      <dgm:prSet presAssocID="{52213CD2-79C6-4820-8491-E48F8C011027}" presName="txShp" presStyleLbl="node1" presStyleIdx="1" presStyleCnt="6">
        <dgm:presLayoutVars>
          <dgm:bulletEnabled val="1"/>
        </dgm:presLayoutVars>
      </dgm:prSet>
      <dgm:spPr/>
    </dgm:pt>
    <dgm:pt modelId="{17F362F1-0FA1-477D-98DF-FF1E5A8747C3}" type="pres">
      <dgm:prSet presAssocID="{383101DD-674D-4D92-9B41-DDA26B6AEB30}" presName="spacing" presStyleCnt="0"/>
      <dgm:spPr/>
    </dgm:pt>
    <dgm:pt modelId="{C52840E0-7776-484F-8E0A-9C2C515FC8C8}" type="pres">
      <dgm:prSet presAssocID="{D8C0BAFC-BC28-4D67-94DD-45D67AA7C44D}" presName="composite" presStyleCnt="0"/>
      <dgm:spPr/>
    </dgm:pt>
    <dgm:pt modelId="{CF585125-D149-428F-84CD-BC236145A8E6}" type="pres">
      <dgm:prSet presAssocID="{D8C0BAFC-BC28-4D67-94DD-45D67AA7C44D}" presName="imgShp" presStyleLbl="fgImgPlace1" presStyleIdx="2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000" r="-47000"/>
          </a:stretch>
        </a:blipFill>
      </dgm:spPr>
    </dgm:pt>
    <dgm:pt modelId="{33DA1D3E-AC6B-486A-BF54-C494CB3B9A10}" type="pres">
      <dgm:prSet presAssocID="{D8C0BAFC-BC28-4D67-94DD-45D67AA7C44D}" presName="txShp" presStyleLbl="node1" presStyleIdx="2" presStyleCnt="6">
        <dgm:presLayoutVars>
          <dgm:bulletEnabled val="1"/>
        </dgm:presLayoutVars>
      </dgm:prSet>
      <dgm:spPr/>
    </dgm:pt>
    <dgm:pt modelId="{8A95E193-6615-4979-ADFB-93FB1FE54ECD}" type="pres">
      <dgm:prSet presAssocID="{3CB4776C-F994-4BA8-A7D9-0482B518A4AD}" presName="spacing" presStyleCnt="0"/>
      <dgm:spPr/>
    </dgm:pt>
    <dgm:pt modelId="{D8651E10-6418-4C02-B624-5542DDB0976C}" type="pres">
      <dgm:prSet presAssocID="{434D4989-B21E-482B-A356-A1FF131EBFAC}" presName="composite" presStyleCnt="0"/>
      <dgm:spPr/>
    </dgm:pt>
    <dgm:pt modelId="{9D10F1F9-4121-4B36-B07A-48A47B601222}" type="pres">
      <dgm:prSet presAssocID="{434D4989-B21E-482B-A356-A1FF131EBFAC}" presName="imgShp" presStyleLbl="fgImgPlace1" presStyleIdx="3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5C406E45-7E73-446F-BD20-595B0CDF432A}" type="pres">
      <dgm:prSet presAssocID="{434D4989-B21E-482B-A356-A1FF131EBFAC}" presName="txShp" presStyleLbl="node1" presStyleIdx="3" presStyleCnt="6">
        <dgm:presLayoutVars>
          <dgm:bulletEnabled val="1"/>
        </dgm:presLayoutVars>
      </dgm:prSet>
      <dgm:spPr/>
    </dgm:pt>
    <dgm:pt modelId="{C9083CAB-8F5A-4CD9-9D32-436BE00E635F}" type="pres">
      <dgm:prSet presAssocID="{45BB0BE1-A4FB-4856-A613-4A77C13EDD2B}" presName="spacing" presStyleCnt="0"/>
      <dgm:spPr/>
    </dgm:pt>
    <dgm:pt modelId="{62235418-655A-4C65-9665-AC7F6ACCE5BD}" type="pres">
      <dgm:prSet presAssocID="{B3F4FF3F-D506-4788-B7DF-E86B1761CCCC}" presName="composite" presStyleCnt="0"/>
      <dgm:spPr/>
    </dgm:pt>
    <dgm:pt modelId="{95780B34-CC06-4775-833E-FCBBD3DB75F9}" type="pres">
      <dgm:prSet presAssocID="{B3F4FF3F-D506-4788-B7DF-E86B1761CCCC}" presName="imgShp" presStyleLbl="fgImgPlac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C38700BA-847F-4861-B81C-3C146E10D07B}" type="pres">
      <dgm:prSet presAssocID="{B3F4FF3F-D506-4788-B7DF-E86B1761CCCC}" presName="txShp" presStyleLbl="node1" presStyleIdx="4" presStyleCnt="6">
        <dgm:presLayoutVars>
          <dgm:bulletEnabled val="1"/>
        </dgm:presLayoutVars>
      </dgm:prSet>
      <dgm:spPr/>
    </dgm:pt>
    <dgm:pt modelId="{45EED7C6-E9A9-4C2E-8772-7C18947F0794}" type="pres">
      <dgm:prSet presAssocID="{72F48EEF-34AF-40F9-9031-F3DECA326CE3}" presName="spacing" presStyleCnt="0"/>
      <dgm:spPr/>
    </dgm:pt>
    <dgm:pt modelId="{272B92F7-B1B2-45D0-B343-3078E8BB42DD}" type="pres">
      <dgm:prSet presAssocID="{82A5374B-C001-4571-96C8-6B411CCC78F1}" presName="composite" presStyleCnt="0"/>
      <dgm:spPr/>
    </dgm:pt>
    <dgm:pt modelId="{82777B8D-679B-41DB-9413-96F6BCBDDF39}" type="pres">
      <dgm:prSet presAssocID="{82A5374B-C001-4571-96C8-6B411CCC78F1}" presName="imgShp" presStyleLbl="fgImgPlace1" presStyleIdx="5" presStyleCnt="6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C2D410D8-91BA-486D-8061-15C0E3886418}" type="pres">
      <dgm:prSet presAssocID="{82A5374B-C001-4571-96C8-6B411CCC78F1}" presName="txShp" presStyleLbl="node1" presStyleIdx="5" presStyleCnt="6">
        <dgm:presLayoutVars>
          <dgm:bulletEnabled val="1"/>
        </dgm:presLayoutVars>
      </dgm:prSet>
      <dgm:spPr/>
    </dgm:pt>
  </dgm:ptLst>
  <dgm:cxnLst>
    <dgm:cxn modelId="{591AC024-1D0C-4866-82CE-9820FD5A6EDD}" srcId="{240B6950-70D2-4B4F-B283-F5D73EF24884}" destId="{D8C0BAFC-BC28-4D67-94DD-45D67AA7C44D}" srcOrd="2" destOrd="0" parTransId="{4BDAD645-D530-4978-B41A-416A0183EA17}" sibTransId="{3CB4776C-F994-4BA8-A7D9-0482B518A4AD}"/>
    <dgm:cxn modelId="{90B3EC37-BCA6-4456-830A-E2A8BCF3C25C}" type="presOf" srcId="{B3F4FF3F-D506-4788-B7DF-E86B1761CCCC}" destId="{C38700BA-847F-4861-B81C-3C146E10D07B}" srcOrd="0" destOrd="0" presId="urn:microsoft.com/office/officeart/2005/8/layout/vList3"/>
    <dgm:cxn modelId="{221E9A5C-E0C6-453C-9E24-A1C56822AB15}" srcId="{240B6950-70D2-4B4F-B283-F5D73EF24884}" destId="{82A5374B-C001-4571-96C8-6B411CCC78F1}" srcOrd="5" destOrd="0" parTransId="{341425F8-A012-473D-A120-CE2C9F57FBD9}" sibTransId="{826DD021-D7AC-4469-B3BC-CE438EFCD65D}"/>
    <dgm:cxn modelId="{64B79F64-BA38-46B0-8565-550E9337B0FA}" srcId="{240B6950-70D2-4B4F-B283-F5D73EF24884}" destId="{B3F4FF3F-D506-4788-B7DF-E86B1761CCCC}" srcOrd="4" destOrd="0" parTransId="{21FFFCF8-395F-469F-A3D4-A4AE6BEF114C}" sibTransId="{72F48EEF-34AF-40F9-9031-F3DECA326CE3}"/>
    <dgm:cxn modelId="{516A0C6D-2C6A-4856-9DB3-1966C5510672}" type="presOf" srcId="{D8C0BAFC-BC28-4D67-94DD-45D67AA7C44D}" destId="{33DA1D3E-AC6B-486A-BF54-C494CB3B9A10}" srcOrd="0" destOrd="0" presId="urn:microsoft.com/office/officeart/2005/8/layout/vList3"/>
    <dgm:cxn modelId="{38F7B570-8F8D-48CD-A397-A13959F6D126}" type="presOf" srcId="{52213CD2-79C6-4820-8491-E48F8C011027}" destId="{600ECE9B-99EB-45A9-9DC9-F6892E528FC0}" srcOrd="0" destOrd="0" presId="urn:microsoft.com/office/officeart/2005/8/layout/vList3"/>
    <dgm:cxn modelId="{51338E57-661A-4793-BB3D-199177812C03}" type="presOf" srcId="{2200AE9F-9AC4-4933-8C88-36A21876DB16}" destId="{BF4A6315-8C78-4F92-9AB7-18CB2162DEF3}" srcOrd="0" destOrd="0" presId="urn:microsoft.com/office/officeart/2005/8/layout/vList3"/>
    <dgm:cxn modelId="{A35BE582-B4B5-43AA-B0D6-60D16DCFD50C}" type="presOf" srcId="{82A5374B-C001-4571-96C8-6B411CCC78F1}" destId="{C2D410D8-91BA-486D-8061-15C0E3886418}" srcOrd="0" destOrd="0" presId="urn:microsoft.com/office/officeart/2005/8/layout/vList3"/>
    <dgm:cxn modelId="{00286B95-E114-4302-AB10-48007A7F9489}" srcId="{240B6950-70D2-4B4F-B283-F5D73EF24884}" destId="{52213CD2-79C6-4820-8491-E48F8C011027}" srcOrd="1" destOrd="0" parTransId="{9927FD6E-42EF-437B-AA2F-693D8B302CA8}" sibTransId="{383101DD-674D-4D92-9B41-DDA26B6AEB30}"/>
    <dgm:cxn modelId="{03200CB0-CA5E-4DAC-B445-E034DF80BA8A}" type="presOf" srcId="{434D4989-B21E-482B-A356-A1FF131EBFAC}" destId="{5C406E45-7E73-446F-BD20-595B0CDF432A}" srcOrd="0" destOrd="0" presId="urn:microsoft.com/office/officeart/2005/8/layout/vList3"/>
    <dgm:cxn modelId="{595CCAB1-920C-448E-BC35-088E495DAF98}" type="presOf" srcId="{240B6950-70D2-4B4F-B283-F5D73EF24884}" destId="{D1D44FBF-2A40-40B8-A454-2AF72D003EBE}" srcOrd="0" destOrd="0" presId="urn:microsoft.com/office/officeart/2005/8/layout/vList3"/>
    <dgm:cxn modelId="{7D4A88BD-CA4D-45E4-8734-818E91AEB331}" srcId="{240B6950-70D2-4B4F-B283-F5D73EF24884}" destId="{2200AE9F-9AC4-4933-8C88-36A21876DB16}" srcOrd="0" destOrd="0" parTransId="{AF1C5564-7AFB-4397-AC18-F59C75851BF7}" sibTransId="{7CCC706B-6C13-4544-858A-D40463FF7E82}"/>
    <dgm:cxn modelId="{962FE9D2-060A-4C53-A640-FBF7F35DC6DC}" srcId="{240B6950-70D2-4B4F-B283-F5D73EF24884}" destId="{434D4989-B21E-482B-A356-A1FF131EBFAC}" srcOrd="3" destOrd="0" parTransId="{ED885190-65F9-481E-8109-24597CA6AF6E}" sibTransId="{45BB0BE1-A4FB-4856-A613-4A77C13EDD2B}"/>
    <dgm:cxn modelId="{099564F3-1ECB-44E8-9041-80F20CDDC064}" type="presParOf" srcId="{D1D44FBF-2A40-40B8-A454-2AF72D003EBE}" destId="{BA524854-D116-4388-829A-30624E8037F9}" srcOrd="0" destOrd="0" presId="urn:microsoft.com/office/officeart/2005/8/layout/vList3"/>
    <dgm:cxn modelId="{0DE9EEA0-AAD6-4EF0-B071-5A11D6B6D0A9}" type="presParOf" srcId="{BA524854-D116-4388-829A-30624E8037F9}" destId="{33655166-7038-42C4-BB3A-CD479A686A65}" srcOrd="0" destOrd="0" presId="urn:microsoft.com/office/officeart/2005/8/layout/vList3"/>
    <dgm:cxn modelId="{752E0EF6-AEB9-4A26-94C2-5CDA6C06893C}" type="presParOf" srcId="{BA524854-D116-4388-829A-30624E8037F9}" destId="{BF4A6315-8C78-4F92-9AB7-18CB2162DEF3}" srcOrd="1" destOrd="0" presId="urn:microsoft.com/office/officeart/2005/8/layout/vList3"/>
    <dgm:cxn modelId="{419DE0A8-ACEF-422F-A949-0CC05AC62911}" type="presParOf" srcId="{D1D44FBF-2A40-40B8-A454-2AF72D003EBE}" destId="{92E7E573-E784-402B-923A-FF52D01FE642}" srcOrd="1" destOrd="0" presId="urn:microsoft.com/office/officeart/2005/8/layout/vList3"/>
    <dgm:cxn modelId="{47662877-81F9-4442-839B-33A7CFFA34AE}" type="presParOf" srcId="{D1D44FBF-2A40-40B8-A454-2AF72D003EBE}" destId="{BC08E9B3-C241-4F8F-93ED-C589A9E11E15}" srcOrd="2" destOrd="0" presId="urn:microsoft.com/office/officeart/2005/8/layout/vList3"/>
    <dgm:cxn modelId="{AFC6408F-716D-4C1E-A463-0E22ECAEE3CB}" type="presParOf" srcId="{BC08E9B3-C241-4F8F-93ED-C589A9E11E15}" destId="{ACA68A29-18D7-42E3-B9D9-32A5D55452E5}" srcOrd="0" destOrd="0" presId="urn:microsoft.com/office/officeart/2005/8/layout/vList3"/>
    <dgm:cxn modelId="{B1804092-6778-4537-BF5F-9BFAFD9E039A}" type="presParOf" srcId="{BC08E9B3-C241-4F8F-93ED-C589A9E11E15}" destId="{600ECE9B-99EB-45A9-9DC9-F6892E528FC0}" srcOrd="1" destOrd="0" presId="urn:microsoft.com/office/officeart/2005/8/layout/vList3"/>
    <dgm:cxn modelId="{9D56BDE8-8E84-444F-93DD-78F216844353}" type="presParOf" srcId="{D1D44FBF-2A40-40B8-A454-2AF72D003EBE}" destId="{17F362F1-0FA1-477D-98DF-FF1E5A8747C3}" srcOrd="3" destOrd="0" presId="urn:microsoft.com/office/officeart/2005/8/layout/vList3"/>
    <dgm:cxn modelId="{B0940D17-0C1F-40DB-9C35-23AEAE9F0CAA}" type="presParOf" srcId="{D1D44FBF-2A40-40B8-A454-2AF72D003EBE}" destId="{C52840E0-7776-484F-8E0A-9C2C515FC8C8}" srcOrd="4" destOrd="0" presId="urn:microsoft.com/office/officeart/2005/8/layout/vList3"/>
    <dgm:cxn modelId="{6A8D999C-84CF-4CB6-A446-1336326FFDF3}" type="presParOf" srcId="{C52840E0-7776-484F-8E0A-9C2C515FC8C8}" destId="{CF585125-D149-428F-84CD-BC236145A8E6}" srcOrd="0" destOrd="0" presId="urn:microsoft.com/office/officeart/2005/8/layout/vList3"/>
    <dgm:cxn modelId="{34E9E7E5-7FCE-4076-A84F-BE25ABD24B6C}" type="presParOf" srcId="{C52840E0-7776-484F-8E0A-9C2C515FC8C8}" destId="{33DA1D3E-AC6B-486A-BF54-C494CB3B9A10}" srcOrd="1" destOrd="0" presId="urn:microsoft.com/office/officeart/2005/8/layout/vList3"/>
    <dgm:cxn modelId="{4B7E6F57-9409-49F1-BE62-68FE76784400}" type="presParOf" srcId="{D1D44FBF-2A40-40B8-A454-2AF72D003EBE}" destId="{8A95E193-6615-4979-ADFB-93FB1FE54ECD}" srcOrd="5" destOrd="0" presId="urn:microsoft.com/office/officeart/2005/8/layout/vList3"/>
    <dgm:cxn modelId="{330E8392-68C6-41BE-84EF-9C3E9A2D4FC2}" type="presParOf" srcId="{D1D44FBF-2A40-40B8-A454-2AF72D003EBE}" destId="{D8651E10-6418-4C02-B624-5542DDB0976C}" srcOrd="6" destOrd="0" presId="urn:microsoft.com/office/officeart/2005/8/layout/vList3"/>
    <dgm:cxn modelId="{13ECAF69-2825-482E-ADA4-45B8618360FA}" type="presParOf" srcId="{D8651E10-6418-4C02-B624-5542DDB0976C}" destId="{9D10F1F9-4121-4B36-B07A-48A47B601222}" srcOrd="0" destOrd="0" presId="urn:microsoft.com/office/officeart/2005/8/layout/vList3"/>
    <dgm:cxn modelId="{73058A34-1F66-4929-9CBD-8F669F7F60C3}" type="presParOf" srcId="{D8651E10-6418-4C02-B624-5542DDB0976C}" destId="{5C406E45-7E73-446F-BD20-595B0CDF432A}" srcOrd="1" destOrd="0" presId="urn:microsoft.com/office/officeart/2005/8/layout/vList3"/>
    <dgm:cxn modelId="{77E63050-15A7-46F1-9044-18CBC4C3BA87}" type="presParOf" srcId="{D1D44FBF-2A40-40B8-A454-2AF72D003EBE}" destId="{C9083CAB-8F5A-4CD9-9D32-436BE00E635F}" srcOrd="7" destOrd="0" presId="urn:microsoft.com/office/officeart/2005/8/layout/vList3"/>
    <dgm:cxn modelId="{D1B78400-93B6-4D04-B858-E0B05F2CA4D4}" type="presParOf" srcId="{D1D44FBF-2A40-40B8-A454-2AF72D003EBE}" destId="{62235418-655A-4C65-9665-AC7F6ACCE5BD}" srcOrd="8" destOrd="0" presId="urn:microsoft.com/office/officeart/2005/8/layout/vList3"/>
    <dgm:cxn modelId="{EF9357F2-A3B6-4B17-86D4-1505914E4671}" type="presParOf" srcId="{62235418-655A-4C65-9665-AC7F6ACCE5BD}" destId="{95780B34-CC06-4775-833E-FCBBD3DB75F9}" srcOrd="0" destOrd="0" presId="urn:microsoft.com/office/officeart/2005/8/layout/vList3"/>
    <dgm:cxn modelId="{3820E39F-46DD-43A4-9D58-0BF6FC567D6F}" type="presParOf" srcId="{62235418-655A-4C65-9665-AC7F6ACCE5BD}" destId="{C38700BA-847F-4861-B81C-3C146E10D07B}" srcOrd="1" destOrd="0" presId="urn:microsoft.com/office/officeart/2005/8/layout/vList3"/>
    <dgm:cxn modelId="{98725A91-B607-41E1-BB0D-B08CE4E76641}" type="presParOf" srcId="{D1D44FBF-2A40-40B8-A454-2AF72D003EBE}" destId="{45EED7C6-E9A9-4C2E-8772-7C18947F0794}" srcOrd="9" destOrd="0" presId="urn:microsoft.com/office/officeart/2005/8/layout/vList3"/>
    <dgm:cxn modelId="{9F590126-5A6D-44C2-876B-BAA371535811}" type="presParOf" srcId="{D1D44FBF-2A40-40B8-A454-2AF72D003EBE}" destId="{272B92F7-B1B2-45D0-B343-3078E8BB42DD}" srcOrd="10" destOrd="0" presId="urn:microsoft.com/office/officeart/2005/8/layout/vList3"/>
    <dgm:cxn modelId="{A0A9C67B-2787-41E8-A31E-D0715015E673}" type="presParOf" srcId="{272B92F7-B1B2-45D0-B343-3078E8BB42DD}" destId="{82777B8D-679B-41DB-9413-96F6BCBDDF39}" srcOrd="0" destOrd="0" presId="urn:microsoft.com/office/officeart/2005/8/layout/vList3"/>
    <dgm:cxn modelId="{D929661F-2336-4D5E-85ED-0B74D224AF0D}" type="presParOf" srcId="{272B92F7-B1B2-45D0-B343-3078E8BB42DD}" destId="{C2D410D8-91BA-486D-8061-15C0E388641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4A6315-8C78-4F92-9AB7-18CB2162DEF3}">
      <dsp:nvSpPr>
        <dsp:cNvPr id="0" name=""/>
        <dsp:cNvSpPr/>
      </dsp:nvSpPr>
      <dsp:spPr>
        <a:xfrm rot="10800000">
          <a:off x="1520374" y="3167"/>
          <a:ext cx="5219319" cy="8229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891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1" kern="1200"/>
            <a:t>Méthodologie</a:t>
          </a:r>
          <a:endParaRPr lang="fr-FR" sz="2300" kern="1200"/>
        </a:p>
      </dsp:txBody>
      <dsp:txXfrm rot="10800000">
        <a:off x="1726107" y="3167"/>
        <a:ext cx="5013586" cy="822934"/>
      </dsp:txXfrm>
    </dsp:sp>
    <dsp:sp modelId="{33655166-7038-42C4-BB3A-CD479A686A65}">
      <dsp:nvSpPr>
        <dsp:cNvPr id="0" name=""/>
        <dsp:cNvSpPr/>
      </dsp:nvSpPr>
      <dsp:spPr>
        <a:xfrm>
          <a:off x="1108906" y="3167"/>
          <a:ext cx="822934" cy="82293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ECE9B-99EB-45A9-9DC9-F6892E528FC0}">
      <dsp:nvSpPr>
        <dsp:cNvPr id="0" name=""/>
        <dsp:cNvSpPr/>
      </dsp:nvSpPr>
      <dsp:spPr>
        <a:xfrm rot="10800000">
          <a:off x="1520374" y="1071753"/>
          <a:ext cx="5219319" cy="8229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891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1" kern="1200"/>
            <a:t>Chiffres Clés </a:t>
          </a:r>
          <a:endParaRPr lang="fr-FR" sz="2300" kern="1200"/>
        </a:p>
      </dsp:txBody>
      <dsp:txXfrm rot="10800000">
        <a:off x="1726107" y="1071753"/>
        <a:ext cx="5013586" cy="822934"/>
      </dsp:txXfrm>
    </dsp:sp>
    <dsp:sp modelId="{ACA68A29-18D7-42E3-B9D9-32A5D55452E5}">
      <dsp:nvSpPr>
        <dsp:cNvPr id="0" name=""/>
        <dsp:cNvSpPr/>
      </dsp:nvSpPr>
      <dsp:spPr>
        <a:xfrm>
          <a:off x="1108906" y="1071753"/>
          <a:ext cx="822934" cy="822934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2000" r="-11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DA1D3E-AC6B-486A-BF54-C494CB3B9A10}">
      <dsp:nvSpPr>
        <dsp:cNvPr id="0" name=""/>
        <dsp:cNvSpPr/>
      </dsp:nvSpPr>
      <dsp:spPr>
        <a:xfrm rot="10800000">
          <a:off x="1520374" y="2140339"/>
          <a:ext cx="5219319" cy="8229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891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1" kern="1200" dirty="0"/>
            <a:t>Analyse des Tops / Flops</a:t>
          </a:r>
          <a:endParaRPr lang="fr-FR" sz="2300" kern="1200" dirty="0"/>
        </a:p>
      </dsp:txBody>
      <dsp:txXfrm rot="10800000">
        <a:off x="1726107" y="2140339"/>
        <a:ext cx="5013586" cy="822934"/>
      </dsp:txXfrm>
    </dsp:sp>
    <dsp:sp modelId="{CF585125-D149-428F-84CD-BC236145A8E6}">
      <dsp:nvSpPr>
        <dsp:cNvPr id="0" name=""/>
        <dsp:cNvSpPr/>
      </dsp:nvSpPr>
      <dsp:spPr>
        <a:xfrm>
          <a:off x="1108906" y="2140339"/>
          <a:ext cx="822934" cy="822934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000" r="-4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406E45-7E73-446F-BD20-595B0CDF432A}">
      <dsp:nvSpPr>
        <dsp:cNvPr id="0" name=""/>
        <dsp:cNvSpPr/>
      </dsp:nvSpPr>
      <dsp:spPr>
        <a:xfrm rot="10800000">
          <a:off x="1520374" y="3208925"/>
          <a:ext cx="5219319" cy="8229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891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1" kern="1200"/>
            <a:t>Focus sur certains clients spécifiques</a:t>
          </a:r>
          <a:endParaRPr lang="fr-FR" sz="2300" kern="1200"/>
        </a:p>
      </dsp:txBody>
      <dsp:txXfrm rot="10800000">
        <a:off x="1726107" y="3208925"/>
        <a:ext cx="5013586" cy="822934"/>
      </dsp:txXfrm>
    </dsp:sp>
    <dsp:sp modelId="{9D10F1F9-4121-4B36-B07A-48A47B601222}">
      <dsp:nvSpPr>
        <dsp:cNvPr id="0" name=""/>
        <dsp:cNvSpPr/>
      </dsp:nvSpPr>
      <dsp:spPr>
        <a:xfrm>
          <a:off x="1108906" y="3208925"/>
          <a:ext cx="822934" cy="822934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700BA-847F-4861-B81C-3C146E10D07B}">
      <dsp:nvSpPr>
        <dsp:cNvPr id="0" name=""/>
        <dsp:cNvSpPr/>
      </dsp:nvSpPr>
      <dsp:spPr>
        <a:xfrm rot="10800000">
          <a:off x="1520374" y="4277512"/>
          <a:ext cx="5219319" cy="8229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891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1" kern="1200"/>
            <a:t>Test statistiques</a:t>
          </a:r>
          <a:endParaRPr lang="fr-FR" sz="2300" kern="1200"/>
        </a:p>
      </dsp:txBody>
      <dsp:txXfrm rot="10800000">
        <a:off x="1726107" y="4277512"/>
        <a:ext cx="5013586" cy="822934"/>
      </dsp:txXfrm>
    </dsp:sp>
    <dsp:sp modelId="{95780B34-CC06-4775-833E-FCBBD3DB75F9}">
      <dsp:nvSpPr>
        <dsp:cNvPr id="0" name=""/>
        <dsp:cNvSpPr/>
      </dsp:nvSpPr>
      <dsp:spPr>
        <a:xfrm>
          <a:off x="1108906" y="4277512"/>
          <a:ext cx="822934" cy="822934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D410D8-91BA-486D-8061-15C0E3886418}">
      <dsp:nvSpPr>
        <dsp:cNvPr id="0" name=""/>
        <dsp:cNvSpPr/>
      </dsp:nvSpPr>
      <dsp:spPr>
        <a:xfrm rot="10800000">
          <a:off x="1520374" y="5346098"/>
          <a:ext cx="5219319" cy="8229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891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1" kern="1200" dirty="0"/>
            <a:t>Conclusions</a:t>
          </a:r>
          <a:endParaRPr lang="fr-FR" sz="2300" kern="1200" dirty="0"/>
        </a:p>
      </dsp:txBody>
      <dsp:txXfrm rot="10800000">
        <a:off x="1726107" y="5346098"/>
        <a:ext cx="5013586" cy="822934"/>
      </dsp:txXfrm>
    </dsp:sp>
    <dsp:sp modelId="{82777B8D-679B-41DB-9413-96F6BCBDDF39}">
      <dsp:nvSpPr>
        <dsp:cNvPr id="0" name=""/>
        <dsp:cNvSpPr/>
      </dsp:nvSpPr>
      <dsp:spPr>
        <a:xfrm>
          <a:off x="1108906" y="5346098"/>
          <a:ext cx="822934" cy="822934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120E2-81B0-4101-B492-C99BCFC37A30}" type="datetimeFigureOut">
              <a:rPr lang="fr-FR" smtClean="0"/>
              <a:t>09/10/2024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4B25F-CE2B-46FE-BCAD-F72BEB17CB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359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i="0" dirty="0">
                <a:solidFill>
                  <a:srgbClr val="111111"/>
                </a:solidFill>
                <a:effectLst/>
                <a:latin typeface="-apple-system"/>
              </a:rPr>
              <a:t>Lissage des données</a:t>
            </a:r>
            <a:r>
              <a:rPr lang="fr-FR" b="0" i="0" dirty="0">
                <a:solidFill>
                  <a:srgbClr val="111111"/>
                </a:solidFill>
                <a:effectLst/>
                <a:latin typeface="-apple-system"/>
              </a:rPr>
              <a:t>  </a:t>
            </a:r>
            <a:r>
              <a:rPr lang="fr-FR" b="1" i="0" dirty="0">
                <a:solidFill>
                  <a:srgbClr val="111111"/>
                </a:solidFill>
                <a:effectLst/>
                <a:latin typeface="-apple-system"/>
              </a:rPr>
              <a:t>Identification des tendances</a:t>
            </a:r>
            <a:r>
              <a:rPr lang="fr-FR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fr-FR" b="1" i="0" dirty="0">
                <a:solidFill>
                  <a:srgbClr val="111111"/>
                </a:solidFill>
                <a:effectLst/>
                <a:latin typeface="-apple-system"/>
              </a:rPr>
              <a:t>Prise de décision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4B25F-CE2B-46FE-BCAD-F72BEB17CB8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946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111111"/>
                </a:solidFill>
                <a:effectLst/>
                <a:latin typeface="-apple-system"/>
              </a:rPr>
              <a:t>grande différence entre les fréquences observées      probabilité que les différences observées soient dues au hasard est extrêmement faible  </a:t>
            </a:r>
          </a:p>
          <a:p>
            <a:r>
              <a:rPr lang="fr-FR" b="0" i="0" dirty="0">
                <a:solidFill>
                  <a:srgbClr val="111111"/>
                </a:solidFill>
                <a:effectLst/>
                <a:latin typeface="-apple-system"/>
              </a:rPr>
              <a:t>même de petites différences peuvent devenir statistiquement significatives. Le test du chi-carré est sensible à la taille de l’échantillon.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4B25F-CE2B-46FE-BCAD-F72BEB17CB8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3344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111111"/>
                </a:solidFill>
                <a:effectLst/>
                <a:latin typeface="-apple-system"/>
              </a:rPr>
              <a:t> la relation entre l’âge des clients et le montant total des achats est négligeable.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4B25F-CE2B-46FE-BCAD-F72BEB17CB8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727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111111"/>
                </a:solidFill>
                <a:effectLst/>
                <a:latin typeface="-apple-system"/>
              </a:rPr>
              <a:t> l’âge influence de manière notable la fréquence à laquelle les clients effectuent des achats.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4B25F-CE2B-46FE-BCAD-F72BEB17CB8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594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fr-FR" b="1" i="0" dirty="0">
                <a:solidFill>
                  <a:srgbClr val="111111"/>
                </a:solidFill>
                <a:effectLst/>
                <a:latin typeface="-apple-system"/>
              </a:rPr>
              <a:t>corrélation négative forte </a:t>
            </a:r>
            <a:r>
              <a:rPr lang="fr-FR" b="0" i="0" dirty="0">
                <a:solidFill>
                  <a:srgbClr val="111111"/>
                </a:solidFill>
                <a:effectLst/>
                <a:latin typeface="-apple-system"/>
              </a:rPr>
              <a:t>Le coefficient de corrélation de Pearson  varie de -1 à 1, ce qui permet une interprétation facile de la force et de la direction de la relation.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4B25F-CE2B-46FE-BCAD-F72BEB17CB8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348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0E81C-A398-7DE8-0CCA-F72A4EC2C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4610934-60B7-B129-5F88-07EA16F0A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B8BE6A5-3C60-1664-93B0-11B327EFE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111111"/>
                </a:solidFill>
                <a:effectLst/>
                <a:latin typeface="-apple-system"/>
              </a:rPr>
              <a:t>différence notable entre les fréquences observées et les fréquences attendues dans vos données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AD6A6A-DF2D-ECD1-B3D6-AB81D1BB7D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4B25F-CE2B-46FE-BCAD-F72BEB17CB8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7489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111111"/>
                </a:solidFill>
                <a:effectLst/>
                <a:latin typeface="-apple-system"/>
              </a:rPr>
              <a:t>différence notable entre les fréquences observées et les fréquences attendues dans vos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4B25F-CE2B-46FE-BCAD-F72BEB17CB8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662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i="0" dirty="0">
                <a:solidFill>
                  <a:srgbClr val="111111"/>
                </a:solidFill>
                <a:effectLst/>
                <a:latin typeface="-apple-system"/>
              </a:rPr>
              <a:t>Produits populaires</a:t>
            </a:r>
            <a:r>
              <a:rPr lang="fr-FR" b="0" i="0" dirty="0">
                <a:solidFill>
                  <a:srgbClr val="111111"/>
                </a:solidFill>
                <a:effectLst/>
                <a:latin typeface="-apple-system"/>
              </a:rPr>
              <a:t>  </a:t>
            </a:r>
            <a:r>
              <a:rPr lang="fr-FR" b="1" i="0" dirty="0">
                <a:solidFill>
                  <a:srgbClr val="111111"/>
                </a:solidFill>
                <a:effectLst/>
                <a:latin typeface="-apple-system"/>
              </a:rPr>
              <a:t>Clients fidèles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4B25F-CE2B-46FE-BCAD-F72BEB17CB8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3757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800594" y="-1"/>
            <a:ext cx="10488295" cy="10287000"/>
          </a:xfrm>
          <a:custGeom>
            <a:avLst/>
            <a:gdLst/>
            <a:ahLst/>
            <a:cxnLst/>
            <a:rect l="l" t="t" r="r" b="b"/>
            <a:pathLst>
              <a:path w="10488294" h="10287000">
                <a:moveTo>
                  <a:pt x="10487914" y="0"/>
                </a:moveTo>
                <a:lnTo>
                  <a:pt x="0" y="0"/>
                </a:lnTo>
                <a:lnTo>
                  <a:pt x="0" y="10287000"/>
                </a:lnTo>
                <a:lnTo>
                  <a:pt x="10487914" y="10287000"/>
                </a:lnTo>
                <a:lnTo>
                  <a:pt x="10487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38097" y="1938642"/>
            <a:ext cx="15424505" cy="974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atistics-arrows-trend-economy-1020319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hyperlink" Target="https://wiki.osgeo.org/wiki/Qgis:_Manual_em_Portugu%C3%AA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osgeo.org/wiki/Qgis:_Manual_em_Portugu%C3%AAs" TargetMode="External"/><Relationship Id="rId3" Type="http://schemas.openxmlformats.org/officeDocument/2006/relationships/image" Target="../media/image33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hyperlink" Target="https://wiki.osgeo.org/wiki/Qgis:_Manual_em_Portugu%C3%AA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ki.osgeo.org/wiki/Qgis:_Manual_em_Portugu%C3%AAs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hyperlink" Target="https://wiki.osgeo.org/wiki/Qgis:_Manual_em_Portugu%C3%AA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wiki.osgeo.org/wiki/Qgis:_Manual_em_Portugu%C3%AAs" TargetMode="Externa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77291" y="1253090"/>
            <a:ext cx="8592820" cy="55252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indent="-635" algn="ctr">
              <a:lnSpc>
                <a:spcPct val="100099"/>
              </a:lnSpc>
              <a:spcBef>
                <a:spcPts val="125"/>
              </a:spcBef>
            </a:pPr>
            <a:r>
              <a:rPr sz="8950" b="1" dirty="0">
                <a:solidFill>
                  <a:srgbClr val="FFFFFF"/>
                </a:solidFill>
                <a:latin typeface="Cambria"/>
                <a:cs typeface="Cambria"/>
              </a:rPr>
              <a:t>Analyse</a:t>
            </a:r>
            <a:r>
              <a:rPr sz="8950" b="1" spc="-2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950" b="1" spc="-25" dirty="0">
                <a:solidFill>
                  <a:srgbClr val="FFFFFF"/>
                </a:solidFill>
                <a:latin typeface="Cambria"/>
                <a:cs typeface="Cambria"/>
              </a:rPr>
              <a:t>des </a:t>
            </a:r>
            <a:r>
              <a:rPr sz="8950" b="1" spc="-525" dirty="0">
                <a:solidFill>
                  <a:srgbClr val="FFFFFF"/>
                </a:solidFill>
                <a:latin typeface="Cambria"/>
                <a:cs typeface="Cambria"/>
              </a:rPr>
              <a:t>V</a:t>
            </a:r>
            <a:r>
              <a:rPr sz="8950" b="1" spc="-1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8950" b="1" spc="40" dirty="0">
                <a:solidFill>
                  <a:srgbClr val="FFFFFF"/>
                </a:solidFill>
                <a:latin typeface="Cambria"/>
                <a:cs typeface="Cambria"/>
              </a:rPr>
              <a:t>n</a:t>
            </a:r>
            <a:r>
              <a:rPr sz="8950" b="1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8950" b="1" spc="3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8950" b="1" spc="45" dirty="0">
                <a:solidFill>
                  <a:srgbClr val="FFFFFF"/>
                </a:solidFill>
                <a:latin typeface="Cambria"/>
                <a:cs typeface="Cambria"/>
              </a:rPr>
              <a:t>s</a:t>
            </a:r>
            <a:r>
              <a:rPr sz="8950" b="1" spc="-3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950" b="1" spc="-10" dirty="0">
                <a:solidFill>
                  <a:srgbClr val="FFFFFF"/>
                </a:solidFill>
                <a:latin typeface="Cambria"/>
                <a:cs typeface="Cambria"/>
              </a:rPr>
              <a:t>d'une </a:t>
            </a:r>
            <a:r>
              <a:rPr sz="8950" b="1" dirty="0">
                <a:solidFill>
                  <a:srgbClr val="FFFFFF"/>
                </a:solidFill>
                <a:latin typeface="Cambria"/>
                <a:cs typeface="Cambria"/>
              </a:rPr>
              <a:t>Librairie</a:t>
            </a:r>
            <a:r>
              <a:rPr sz="8950" b="1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950" b="1" dirty="0">
                <a:solidFill>
                  <a:srgbClr val="FFFFFF"/>
                </a:solidFill>
                <a:latin typeface="Cambria"/>
                <a:cs typeface="Cambria"/>
              </a:rPr>
              <a:t>à</a:t>
            </a:r>
            <a:r>
              <a:rPr sz="8950" b="1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950" b="1" spc="-100" dirty="0">
                <a:solidFill>
                  <a:srgbClr val="FFFFFF"/>
                </a:solidFill>
                <a:latin typeface="Cambria"/>
                <a:cs typeface="Cambria"/>
              </a:rPr>
              <a:t>l'aide </a:t>
            </a:r>
            <a:r>
              <a:rPr sz="8950" b="1" dirty="0">
                <a:solidFill>
                  <a:srgbClr val="FFFFFF"/>
                </a:solidFill>
                <a:latin typeface="Cambria"/>
                <a:cs typeface="Cambria"/>
              </a:rPr>
              <a:t>de</a:t>
            </a:r>
            <a:r>
              <a:rPr sz="8950" b="1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950" b="1" dirty="0">
                <a:solidFill>
                  <a:srgbClr val="FFFFFF"/>
                </a:solidFill>
                <a:latin typeface="Cambria"/>
                <a:cs typeface="Cambria"/>
              </a:rPr>
              <a:t>Python</a:t>
            </a:r>
            <a:endParaRPr sz="8950" dirty="0">
              <a:latin typeface="Cambria"/>
              <a:cs typeface="Cambria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0745F39-6A0C-7811-8E3D-6174752F8B20}"/>
              </a:ext>
            </a:extLst>
          </p:cNvPr>
          <p:cNvSpPr txBox="1"/>
          <p:nvPr/>
        </p:nvSpPr>
        <p:spPr>
          <a:xfrm>
            <a:off x="12807950" y="8692667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Melchiori Manuel</a:t>
            </a:r>
          </a:p>
        </p:txBody>
      </p:sp>
      <p:pic>
        <p:nvPicPr>
          <p:cNvPr id="6" name="Image 5" descr="Une image contenant nuit, art&#10;&#10;Description générée automatiquement avec une confiance faible">
            <a:extLst>
              <a:ext uri="{FF2B5EF4-FFF2-40B4-BE49-F238E27FC236}">
                <a16:creationId xmlns:a16="http://schemas.microsoft.com/office/drawing/2014/main" id="{503C7C33-DBEB-AF17-AF52-12269CFD3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366709" y="1920875"/>
            <a:ext cx="9144000" cy="6457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03" y="63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82750" y="814659"/>
            <a:ext cx="16992600" cy="759842"/>
          </a:xfrm>
          <a:prstGeom prst="rect">
            <a:avLst/>
          </a:prstGeom>
        </p:spPr>
        <p:txBody>
          <a:bodyPr vert="horz" wrap="square" lIns="0" tIns="120033" rIns="0" bIns="0" rtlCol="0">
            <a:spAutoFit/>
          </a:bodyPr>
          <a:lstStyle/>
          <a:p>
            <a:pPr marL="9636760">
              <a:lnSpc>
                <a:spcPct val="100000"/>
              </a:lnSpc>
              <a:spcBef>
                <a:spcPts val="100"/>
              </a:spcBef>
            </a:pPr>
            <a:r>
              <a:rPr lang="fr-FR" sz="4150" spc="-45" dirty="0"/>
              <a:t>Flops / Invendus total = 21</a:t>
            </a:r>
            <a:endParaRPr sz="4150" dirty="0"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C82D138-E03D-5902-13FC-A0BA94248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4" y="730250"/>
            <a:ext cx="2457450" cy="91402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3653943-623F-62B8-E737-58200D94DA20}"/>
              </a:ext>
            </a:extLst>
          </p:cNvPr>
          <p:cNvSpPr txBox="1"/>
          <p:nvPr/>
        </p:nvSpPr>
        <p:spPr>
          <a:xfrm>
            <a:off x="10140950" y="3168650"/>
            <a:ext cx="647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Présent dans la table</a:t>
            </a:r>
          </a:p>
          <a:p>
            <a:r>
              <a:rPr lang="fr-FR" sz="3600" dirty="0" err="1">
                <a:solidFill>
                  <a:schemeClr val="bg1"/>
                </a:solidFill>
              </a:rPr>
              <a:t>Products</a:t>
            </a:r>
            <a:endParaRPr lang="fr-FR" sz="3600" dirty="0">
              <a:solidFill>
                <a:schemeClr val="bg1"/>
              </a:solidFill>
            </a:endParaRPr>
          </a:p>
          <a:p>
            <a:endParaRPr lang="fr-FR" sz="3600" dirty="0">
              <a:solidFill>
                <a:schemeClr val="bg1"/>
              </a:solidFill>
            </a:endParaRPr>
          </a:p>
          <a:p>
            <a:endParaRPr lang="fr-FR" sz="3600" dirty="0">
              <a:solidFill>
                <a:schemeClr val="bg1"/>
              </a:solidFill>
            </a:endParaRPr>
          </a:p>
          <a:p>
            <a:endParaRPr lang="fr-FR" sz="3600" dirty="0">
              <a:solidFill>
                <a:schemeClr val="bg1"/>
              </a:solidFill>
            </a:endParaRPr>
          </a:p>
          <a:p>
            <a:r>
              <a:rPr lang="fr-FR" sz="3600" dirty="0">
                <a:solidFill>
                  <a:schemeClr val="bg1"/>
                </a:solidFill>
              </a:rPr>
              <a:t>Mais pas dans la table transactions </a:t>
            </a:r>
          </a:p>
        </p:txBody>
      </p:sp>
    </p:spTree>
    <p:extLst>
      <p:ext uri="{BB962C8B-B14F-4D97-AF65-F5344CB8AC3E}">
        <p14:creationId xmlns:p14="http://schemas.microsoft.com/office/powerpoint/2010/main" val="229515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4450" y="606785"/>
            <a:ext cx="15424505" cy="1527359"/>
          </a:xfrm>
          <a:prstGeom prst="rect">
            <a:avLst/>
          </a:prstGeom>
        </p:spPr>
        <p:txBody>
          <a:bodyPr vert="horz" wrap="square" lIns="0" tIns="110508" rIns="0" bIns="0" rtlCol="0">
            <a:spAutoFit/>
          </a:bodyPr>
          <a:lstStyle/>
          <a:p>
            <a:pPr marL="9636760">
              <a:lnSpc>
                <a:spcPct val="100000"/>
              </a:lnSpc>
              <a:spcBef>
                <a:spcPts val="100"/>
              </a:spcBef>
            </a:pPr>
            <a:r>
              <a:rPr lang="fr-FR" dirty="0"/>
              <a:t>Focus sur certains clients spécifiques</a:t>
            </a:r>
            <a:endParaRPr spc="114" dirty="0">
              <a:latin typeface="Times New Roman"/>
              <a:cs typeface="Times New Roman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58D134D-1E70-9299-A62B-D199F96A6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0" y="2724899"/>
            <a:ext cx="11920537" cy="69526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4450" y="606785"/>
            <a:ext cx="15424505" cy="1527359"/>
          </a:xfrm>
          <a:prstGeom prst="rect">
            <a:avLst/>
          </a:prstGeom>
        </p:spPr>
        <p:txBody>
          <a:bodyPr vert="horz" wrap="square" lIns="0" tIns="110508" rIns="0" bIns="0" rtlCol="0">
            <a:spAutoFit/>
          </a:bodyPr>
          <a:lstStyle/>
          <a:p>
            <a:pPr marL="9636760">
              <a:lnSpc>
                <a:spcPct val="100000"/>
              </a:lnSpc>
              <a:spcBef>
                <a:spcPts val="100"/>
              </a:spcBef>
            </a:pPr>
            <a:r>
              <a:rPr lang="fr-FR" dirty="0"/>
              <a:t>Focus sur certains clients spécifiques</a:t>
            </a:r>
            <a:endParaRPr spc="114" dirty="0">
              <a:latin typeface="Times New Roman"/>
              <a:cs typeface="Times New Roman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4A6E02-F355-5F4A-1A24-B272A491E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450" y="2709179"/>
            <a:ext cx="6953250" cy="69056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36B6919-97A6-A864-C68D-616F2218D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383" y="4159250"/>
            <a:ext cx="5310188" cy="36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74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021" y="473352"/>
            <a:ext cx="17397129" cy="1588915"/>
          </a:xfrm>
          <a:prstGeom prst="rect">
            <a:avLst/>
          </a:prstGeom>
        </p:spPr>
        <p:txBody>
          <a:bodyPr vert="horz" wrap="square" lIns="0" tIns="110508" rIns="0" bIns="0" rtlCol="0">
            <a:spAutoFit/>
          </a:bodyPr>
          <a:lstStyle/>
          <a:p>
            <a:pPr marL="9636760" algn="ctr">
              <a:lnSpc>
                <a:spcPct val="100000"/>
              </a:lnSpc>
              <a:spcBef>
                <a:spcPts val="100"/>
              </a:spcBef>
            </a:pPr>
            <a:r>
              <a:rPr lang="fr-FR" sz="3200" dirty="0"/>
              <a:t>Test statistique 1 – </a:t>
            </a:r>
            <a:br>
              <a:rPr lang="fr-FR" sz="3200" dirty="0"/>
            </a:br>
            <a:r>
              <a:rPr lang="fr-FR" sz="3200" dirty="0"/>
              <a:t> Corrélation entre </a:t>
            </a:r>
            <a:br>
              <a:rPr lang="fr-FR" sz="3200" dirty="0"/>
            </a:br>
            <a:r>
              <a:rPr lang="fr-FR" sz="3200" dirty="0"/>
              <a:t>Genre et Catégories de Livres Achetés </a:t>
            </a:r>
            <a:endParaRPr lang="fr-FR" sz="7200" dirty="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1947B86-ADCE-4B3D-4944-83F7CF896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50" y="2535619"/>
            <a:ext cx="12306300" cy="628918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77F7FD5-56DC-0C77-D32D-6DCF8BB27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80" y="6706806"/>
            <a:ext cx="4412361" cy="21145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C5940C6-BDE9-0345-1A8B-0E7802D1A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71322" y="7567803"/>
            <a:ext cx="1765671" cy="17303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-1"/>
            <a:ext cx="9144000" cy="10287000"/>
            <a:chOff x="9144000" y="-1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-1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51459" y="349250"/>
            <a:ext cx="6950253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100"/>
              </a:spcBef>
            </a:pPr>
            <a:r>
              <a:rPr lang="fr-FR" sz="3200" dirty="0">
                <a:solidFill>
                  <a:schemeClr val="tx1"/>
                </a:solidFill>
              </a:rPr>
              <a:t>Test statistique 2 – </a:t>
            </a:r>
            <a:br>
              <a:rPr lang="fr-FR" sz="3200" dirty="0">
                <a:solidFill>
                  <a:schemeClr val="tx1"/>
                </a:solidFill>
              </a:rPr>
            </a:br>
            <a:r>
              <a:rPr lang="fr-FR" sz="3200" spc="170" dirty="0">
                <a:solidFill>
                  <a:schemeClr val="tx1"/>
                </a:solidFill>
                <a:latin typeface="Times New Roman"/>
                <a:cs typeface="Times New Roman"/>
              </a:rPr>
              <a:t>Âge des Clients et</a:t>
            </a:r>
            <a:br>
              <a:rPr lang="fr-FR" sz="3200" spc="17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fr-FR" sz="3200" spc="170" dirty="0">
                <a:solidFill>
                  <a:schemeClr val="tx1"/>
                </a:solidFill>
                <a:latin typeface="Times New Roman"/>
                <a:cs typeface="Times New Roman"/>
              </a:rPr>
              <a:t> Montant Total des Achats</a:t>
            </a:r>
            <a:endParaRPr lang="fr-FR" sz="3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57D1768-0341-2A09-977A-E0E5206F2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50" y="2940050"/>
            <a:ext cx="9353662" cy="560705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C85CBF6-A17F-1E2B-03CA-B57405AC4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750" y="2940050"/>
            <a:ext cx="7704226" cy="560705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9C7740A-CFAA-D69B-9093-56E6109B2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950" y="8625638"/>
            <a:ext cx="11351895" cy="112395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D33AFEC-DA2E-D8E0-4D39-981A0CBDE7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4331950" y="7995006"/>
            <a:ext cx="1765671" cy="17303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0BC1997B-F9A3-3DBE-D58A-496959F073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021" y="473352"/>
            <a:ext cx="17397129" cy="1588915"/>
          </a:xfrm>
          <a:prstGeom prst="rect">
            <a:avLst/>
          </a:prstGeom>
        </p:spPr>
        <p:txBody>
          <a:bodyPr vert="horz" wrap="square" lIns="0" tIns="110508" rIns="0" bIns="0" rtlCol="0">
            <a:spAutoFit/>
          </a:bodyPr>
          <a:lstStyle/>
          <a:p>
            <a:pPr marL="9636760" algn="ctr">
              <a:lnSpc>
                <a:spcPct val="100000"/>
              </a:lnSpc>
              <a:spcBef>
                <a:spcPts val="100"/>
              </a:spcBef>
            </a:pPr>
            <a:r>
              <a:rPr lang="fr-FR" sz="3200" dirty="0"/>
              <a:t>Test statistique 3 – </a:t>
            </a:r>
            <a:br>
              <a:rPr lang="fr-FR" sz="3200" dirty="0"/>
            </a:br>
            <a:r>
              <a:rPr lang="fr-FR" sz="3200" dirty="0"/>
              <a:t> Corrélation entre </a:t>
            </a:r>
            <a:br>
              <a:rPr lang="fr-FR" sz="3200" dirty="0"/>
            </a:br>
            <a:r>
              <a:rPr lang="fr-FR" sz="3200" dirty="0"/>
              <a:t>Âge des Clients et Fréquence d'Achat</a:t>
            </a:r>
            <a:endParaRPr lang="fr-FR" sz="7200" dirty="0">
              <a:latin typeface="Times New Roman"/>
              <a:cs typeface="Times New Roman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9FF1B3E-C8CE-CC15-78A9-42FEAAD6E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50" y="2539728"/>
            <a:ext cx="10429875" cy="65211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F24447A-02B0-B166-8FB2-4C8E79798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598" y="7512050"/>
            <a:ext cx="6623028" cy="152603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83C4DAF-D4B9-8429-4458-53D873E41D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431598" y="5530850"/>
            <a:ext cx="1765671" cy="173035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0"/>
                  </a:moveTo>
                  <a:lnTo>
                    <a:pt x="0" y="0"/>
                  </a:lnTo>
                  <a:lnTo>
                    <a:pt x="0" y="10286997"/>
                  </a:lnTo>
                  <a:lnTo>
                    <a:pt x="9143999" y="10286997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69BD64CF-05C9-D3B3-794B-3B40E9C76720}"/>
              </a:ext>
            </a:extLst>
          </p:cNvPr>
          <p:cNvSpPr txBox="1">
            <a:spLocks/>
          </p:cNvSpPr>
          <p:nvPr/>
        </p:nvSpPr>
        <p:spPr>
          <a:xfrm>
            <a:off x="10015449" y="501650"/>
            <a:ext cx="6950253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600" b="1" i="0">
                <a:solidFill>
                  <a:schemeClr val="bg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065" algn="ctr">
              <a:spcBef>
                <a:spcPts val="100"/>
              </a:spcBef>
            </a:pPr>
            <a:r>
              <a:rPr lang="fr-FR" sz="3200" dirty="0">
                <a:solidFill>
                  <a:schemeClr val="tx1"/>
                </a:solidFill>
              </a:rPr>
              <a:t>Test statistique 4 – </a:t>
            </a:r>
            <a:br>
              <a:rPr lang="fr-FR" sz="3200" dirty="0">
                <a:solidFill>
                  <a:schemeClr val="tx1"/>
                </a:solidFill>
              </a:rPr>
            </a:br>
            <a:r>
              <a:rPr lang="fr-FR" sz="3200" spc="170" dirty="0">
                <a:solidFill>
                  <a:schemeClr val="tx1"/>
                </a:solidFill>
                <a:latin typeface="Times New Roman"/>
                <a:cs typeface="Times New Roman"/>
              </a:rPr>
              <a:t>Âge des Clients et Taille du Panier Moyen</a:t>
            </a:r>
            <a:endParaRPr lang="fr-FR" sz="3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5FB5C85-1AEC-D3AD-7A11-0A5CB669D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6139" y="5578624"/>
            <a:ext cx="5432010" cy="177516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49F1E313-CE14-690F-3AE2-C58DF2726B94}"/>
              </a:ext>
            </a:extLst>
          </p:cNvPr>
          <p:cNvSpPr txBox="1"/>
          <p:nvPr/>
        </p:nvSpPr>
        <p:spPr>
          <a:xfrm>
            <a:off x="13465549" y="3497272"/>
            <a:ext cx="4371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/>
              <a:t>Résultat du test de corrélation de Pearson: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DCF00A61-576E-CF5C-3C45-332F657AF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062472" y="7415797"/>
            <a:ext cx="1765671" cy="17303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A66CE77-5B3F-B1B4-5680-12006673D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872" y="2506929"/>
            <a:ext cx="10896600" cy="558539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0D22-4ABA-4EAE-7B6C-A4AA4DEBD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7129332-C928-B81A-EA58-CB896819A8DD}"/>
              </a:ext>
            </a:extLst>
          </p:cNvPr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>
            <a:extLst>
              <a:ext uri="{FF2B5EF4-FFF2-40B4-BE49-F238E27FC236}">
                <a16:creationId xmlns:a16="http://schemas.microsoft.com/office/drawing/2014/main" id="{0B766A82-AE80-ABB1-F548-2209D5A99E2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FE62CE6B-9122-AD14-2104-69AB935E9D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021" y="473352"/>
            <a:ext cx="17397129" cy="2081357"/>
          </a:xfrm>
          <a:prstGeom prst="rect">
            <a:avLst/>
          </a:prstGeom>
        </p:spPr>
        <p:txBody>
          <a:bodyPr vert="horz" wrap="square" lIns="0" tIns="110508" rIns="0" bIns="0" rtlCol="0">
            <a:spAutoFit/>
          </a:bodyPr>
          <a:lstStyle/>
          <a:p>
            <a:pPr marL="9636760" algn="ctr">
              <a:lnSpc>
                <a:spcPct val="100000"/>
              </a:lnSpc>
              <a:spcBef>
                <a:spcPts val="100"/>
              </a:spcBef>
            </a:pPr>
            <a:r>
              <a:rPr lang="fr-FR" sz="3200" dirty="0"/>
              <a:t>Test statistique 5 – </a:t>
            </a:r>
            <a:br>
              <a:rPr lang="fr-FR" sz="3200" dirty="0"/>
            </a:br>
            <a:r>
              <a:rPr lang="fr-FR" sz="3200" dirty="0"/>
              <a:t> Corrélation entre </a:t>
            </a:r>
            <a:br>
              <a:rPr lang="fr-FR" sz="3200" dirty="0"/>
            </a:br>
            <a:r>
              <a:rPr lang="fr-FR" sz="3200" dirty="0"/>
              <a:t>Âge des Clients et Catégories de Livres Achetés</a:t>
            </a:r>
            <a:endParaRPr lang="fr-FR" sz="7200" dirty="0">
              <a:latin typeface="Times New Roman"/>
              <a:cs typeface="Times New Roman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EE33D86-923C-2BA1-1037-CF55CAB38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" y="2996311"/>
            <a:ext cx="12411075" cy="63817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A160EDF-0541-024C-8A07-AA73A53CE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6750" y="5119036"/>
            <a:ext cx="6057981" cy="28479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32D8CFE-3409-7F9C-1E6F-4625D97CE2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3646150" y="7806984"/>
            <a:ext cx="1765671" cy="17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10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FB19D022-33C5-C166-D340-C50849DB8B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021" y="473352"/>
            <a:ext cx="17397129" cy="2081357"/>
          </a:xfrm>
          <a:prstGeom prst="rect">
            <a:avLst/>
          </a:prstGeom>
        </p:spPr>
        <p:txBody>
          <a:bodyPr vert="horz" wrap="square" lIns="0" tIns="110508" rIns="0" bIns="0" rtlCol="0">
            <a:spAutoFit/>
          </a:bodyPr>
          <a:lstStyle/>
          <a:p>
            <a:pPr marL="9636760" algn="ctr">
              <a:lnSpc>
                <a:spcPct val="100000"/>
              </a:lnSpc>
              <a:spcBef>
                <a:spcPts val="100"/>
              </a:spcBef>
            </a:pPr>
            <a:r>
              <a:rPr lang="fr-FR" sz="3200" dirty="0"/>
              <a:t>Test statistique 5 – </a:t>
            </a:r>
            <a:br>
              <a:rPr lang="fr-FR" sz="3200" dirty="0"/>
            </a:br>
            <a:r>
              <a:rPr lang="fr-FR" sz="3200" dirty="0"/>
              <a:t> Corrélation entre </a:t>
            </a:r>
            <a:br>
              <a:rPr lang="fr-FR" sz="3200" dirty="0"/>
            </a:br>
            <a:r>
              <a:rPr lang="fr-FR" sz="3200" dirty="0"/>
              <a:t>Âge des Clients et Catégories de Livres Achetés</a:t>
            </a:r>
            <a:endParaRPr lang="fr-FR" sz="7200" dirty="0">
              <a:latin typeface="Times New Roman"/>
              <a:cs typeface="Times New Roman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1C2FE0D-82E1-B4E8-FA1A-ADE827184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6389350" y="8274050"/>
            <a:ext cx="1765671" cy="173035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D3FA6D6-EABC-BAFF-739D-D5E175C9C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750" y="2787650"/>
            <a:ext cx="13616950" cy="651033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DE2E130-6BB7-6CC0-3EEE-599FE92B3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64695" y="6231471"/>
            <a:ext cx="4479755" cy="157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18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136650" y="419154"/>
            <a:ext cx="11811000" cy="889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5700" spc="229" dirty="0">
                <a:solidFill>
                  <a:srgbClr val="000000"/>
                </a:solidFill>
                <a:latin typeface="Times New Roman"/>
                <a:cs typeface="Times New Roman"/>
              </a:rPr>
              <a:t>Analyse et Conclusion</a:t>
            </a:r>
            <a:endParaRPr sz="5700" dirty="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1"/>
            <a:ext cx="9143847" cy="1028684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4897C5B-BFD4-4E77-ED93-86D998488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025650"/>
            <a:ext cx="15011400" cy="78814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-1"/>
            <a:ext cx="9144000" cy="10287000"/>
            <a:chOff x="9144000" y="-1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-1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3000"/>
              <a:ext cx="6496050" cy="796289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87550" y="882650"/>
            <a:ext cx="15424505" cy="97408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200" spc="-10" dirty="0">
                <a:solidFill>
                  <a:srgbClr val="000000"/>
                </a:solidFill>
              </a:rPr>
              <a:t>Introduction</a:t>
            </a:r>
            <a:endParaRPr sz="6200" dirty="0"/>
          </a:p>
        </p:txBody>
      </p:sp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48F3ECC7-38DD-BEAF-63A5-7128E72041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7480927"/>
              </p:ext>
            </p:extLst>
          </p:nvPr>
        </p:nvGraphicFramePr>
        <p:xfrm>
          <a:off x="615950" y="2734534"/>
          <a:ext cx="7848600" cy="617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05170" y="2530868"/>
            <a:ext cx="5661025" cy="2305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950" spc="-10" dirty="0"/>
              <a:t>Merci!</a:t>
            </a:r>
            <a:endParaRPr sz="14950"/>
          </a:p>
        </p:txBody>
      </p:sp>
      <p:sp>
        <p:nvSpPr>
          <p:cNvPr id="10" name="object 10"/>
          <p:cNvSpPr txBox="1"/>
          <p:nvPr/>
        </p:nvSpPr>
        <p:spPr>
          <a:xfrm>
            <a:off x="1507038" y="7568488"/>
            <a:ext cx="4913630" cy="400687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30"/>
              </a:spcBef>
            </a:pPr>
            <a:r>
              <a:rPr lang="fr-FR" sz="2750" spc="95" dirty="0">
                <a:solidFill>
                  <a:srgbClr val="FFFFFF"/>
                </a:solidFill>
                <a:latin typeface="Verdana"/>
                <a:cs typeface="Verdana"/>
              </a:rPr>
              <a:t>Melchiori Manuel</a:t>
            </a:r>
            <a:endParaRPr sz="27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-1"/>
            <a:ext cx="9144000" cy="10287000"/>
            <a:chOff x="9144000" y="-1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-1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87550" y="958850"/>
            <a:ext cx="15424505" cy="797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fr-FR" sz="5100" dirty="0">
                <a:solidFill>
                  <a:srgbClr val="000000"/>
                </a:solidFill>
              </a:rPr>
              <a:t>Méthodologie</a:t>
            </a:r>
            <a:endParaRPr sz="51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A68AD4-CC56-0224-E7E4-AEF36B7417C9}"/>
              </a:ext>
            </a:extLst>
          </p:cNvPr>
          <p:cNvSpPr txBox="1"/>
          <p:nvPr/>
        </p:nvSpPr>
        <p:spPr>
          <a:xfrm>
            <a:off x="920750" y="2330450"/>
            <a:ext cx="6884491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u="sng" dirty="0"/>
              <a:t>Données utilisées :</a:t>
            </a:r>
          </a:p>
          <a:p>
            <a:endParaRPr lang="fr-FR" b="1" u="sng" dirty="0"/>
          </a:p>
          <a:p>
            <a:r>
              <a:rPr lang="fr-FR" dirty="0"/>
              <a:t>Customers Products et Transactions au format CSV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AC8008-9F7E-94B1-BF08-58EBD7CA94AA}"/>
              </a:ext>
            </a:extLst>
          </p:cNvPr>
          <p:cNvSpPr txBox="1"/>
          <p:nvPr/>
        </p:nvSpPr>
        <p:spPr>
          <a:xfrm>
            <a:off x="920749" y="4083050"/>
            <a:ext cx="6884491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u="sng" dirty="0"/>
              <a:t>Outils et techniques :</a:t>
            </a:r>
          </a:p>
          <a:p>
            <a:endParaRPr lang="fr-FR" b="1" u="sng" dirty="0"/>
          </a:p>
          <a:p>
            <a:r>
              <a:rPr lang="fr-FR" dirty="0"/>
              <a:t>Notebook en Python</a:t>
            </a:r>
          </a:p>
          <a:p>
            <a:endParaRPr lang="fr-FR" dirty="0"/>
          </a:p>
          <a:p>
            <a:r>
              <a:rPr lang="fr-FR" b="1" dirty="0"/>
              <a:t>Tests statistiques</a:t>
            </a:r>
            <a:r>
              <a:rPr lang="fr-FR" dirty="0"/>
              <a:t> utilisés pour détecter des relations entre les variables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ABB62C7-225F-A397-635F-473DAE7B4C92}"/>
              </a:ext>
            </a:extLst>
          </p:cNvPr>
          <p:cNvSpPr txBox="1"/>
          <p:nvPr/>
        </p:nvSpPr>
        <p:spPr>
          <a:xfrm>
            <a:off x="920749" y="6826250"/>
            <a:ext cx="6884491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u="sng" dirty="0"/>
              <a:t>Approche:</a:t>
            </a:r>
          </a:p>
          <a:p>
            <a:endParaRPr lang="fr-FR" b="1" u="sng" dirty="0"/>
          </a:p>
          <a:p>
            <a:r>
              <a:rPr lang="fr-FR" dirty="0"/>
              <a:t>Import des données</a:t>
            </a:r>
          </a:p>
          <a:p>
            <a:r>
              <a:rPr lang="fr-FR" dirty="0"/>
              <a:t>Nettoyage</a:t>
            </a:r>
          </a:p>
          <a:p>
            <a:r>
              <a:rPr lang="fr-FR" dirty="0"/>
              <a:t>Jointure</a:t>
            </a:r>
          </a:p>
          <a:p>
            <a:r>
              <a:rPr lang="fr-FR" dirty="0"/>
              <a:t>Analyse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09509DFE-BE69-7BE4-C62C-88F612EE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22" y="654050"/>
            <a:ext cx="8009574" cy="379603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8DF9982-C777-3D1E-BC12-D24D9FE67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23" y="4450089"/>
            <a:ext cx="8009571" cy="84772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F7839F36-8950-DC43-DA1E-C129D50C1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6924" y="5251215"/>
            <a:ext cx="8009571" cy="8001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89DDF34-62EC-E4DE-2CBB-6B4C497AE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6924" y="6051315"/>
            <a:ext cx="8009571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0"/>
                  </a:moveTo>
                  <a:lnTo>
                    <a:pt x="0" y="0"/>
                  </a:lnTo>
                  <a:lnTo>
                    <a:pt x="0" y="10286997"/>
                  </a:lnTo>
                  <a:lnTo>
                    <a:pt x="9143999" y="10286997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26750" y="730247"/>
            <a:ext cx="625094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5250" dirty="0">
                <a:solidFill>
                  <a:srgbClr val="000000"/>
                </a:solidFill>
              </a:rPr>
              <a:t>Chiffres clés</a:t>
            </a:r>
            <a:endParaRPr sz="525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BC0164B-590F-DFCF-BF30-FEF21CC6D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" y="2248814"/>
            <a:ext cx="8207052" cy="5789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24F41FA-CA83-EC43-E186-D5149684C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536" y="2482850"/>
            <a:ext cx="8561367" cy="44962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0"/>
                  </a:moveTo>
                  <a:lnTo>
                    <a:pt x="0" y="0"/>
                  </a:lnTo>
                  <a:lnTo>
                    <a:pt x="0" y="10286997"/>
                  </a:lnTo>
                  <a:lnTo>
                    <a:pt x="9143999" y="10286997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26750" y="730247"/>
            <a:ext cx="625094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5250" dirty="0">
                <a:solidFill>
                  <a:srgbClr val="000000"/>
                </a:solidFill>
              </a:rPr>
              <a:t>Chiffres clés</a:t>
            </a:r>
            <a:endParaRPr sz="525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67FEC00-A79C-32AA-A2AE-271BDBBD6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615" y="2101850"/>
            <a:ext cx="12430125" cy="671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48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0"/>
                  </a:moveTo>
                  <a:lnTo>
                    <a:pt x="0" y="0"/>
                  </a:lnTo>
                  <a:lnTo>
                    <a:pt x="0" y="10286997"/>
                  </a:lnTo>
                  <a:lnTo>
                    <a:pt x="9143999" y="10286997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26750" y="730247"/>
            <a:ext cx="625094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5250" dirty="0">
                <a:solidFill>
                  <a:srgbClr val="000000"/>
                </a:solidFill>
              </a:rPr>
              <a:t>Chiffres clés</a:t>
            </a:r>
            <a:endParaRPr sz="525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84146E2-4A0F-EDCF-E0EB-8D62121A6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0" y="2025650"/>
            <a:ext cx="12020550" cy="667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0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0"/>
                  </a:moveTo>
                  <a:lnTo>
                    <a:pt x="0" y="0"/>
                  </a:lnTo>
                  <a:lnTo>
                    <a:pt x="0" y="10286997"/>
                  </a:lnTo>
                  <a:lnTo>
                    <a:pt x="9143999" y="10286997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26750" y="730247"/>
            <a:ext cx="625094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5250" dirty="0">
                <a:solidFill>
                  <a:srgbClr val="000000"/>
                </a:solidFill>
              </a:rPr>
              <a:t>Chiffres clés</a:t>
            </a:r>
            <a:endParaRPr sz="525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898A314-4058-A3B0-F130-C6117145F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593" y="2254250"/>
            <a:ext cx="11606144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10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0"/>
                  </a:moveTo>
                  <a:lnTo>
                    <a:pt x="0" y="0"/>
                  </a:lnTo>
                  <a:lnTo>
                    <a:pt x="0" y="10286997"/>
                  </a:lnTo>
                  <a:lnTo>
                    <a:pt x="9143999" y="10286997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26750" y="730247"/>
            <a:ext cx="625094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5250" dirty="0">
                <a:solidFill>
                  <a:srgbClr val="000000"/>
                </a:solidFill>
              </a:rPr>
              <a:t>Chiffres clés</a:t>
            </a:r>
            <a:endParaRPr sz="525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8FD6366-40AC-05FB-D2EE-EB60DD496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2020794"/>
            <a:ext cx="7714688" cy="5542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F4F61BD-58E5-E089-46BD-99D056D9E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574" y="2025650"/>
            <a:ext cx="8643515" cy="57912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5226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03" y="63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82750" y="814659"/>
            <a:ext cx="15424505" cy="1398478"/>
          </a:xfrm>
          <a:prstGeom prst="rect">
            <a:avLst/>
          </a:prstGeom>
        </p:spPr>
        <p:txBody>
          <a:bodyPr vert="horz" wrap="square" lIns="0" tIns="120033" rIns="0" bIns="0" rtlCol="0">
            <a:spAutoFit/>
          </a:bodyPr>
          <a:lstStyle/>
          <a:p>
            <a:pPr marL="9636760">
              <a:lnSpc>
                <a:spcPct val="100000"/>
              </a:lnSpc>
              <a:spcBef>
                <a:spcPts val="100"/>
              </a:spcBef>
            </a:pPr>
            <a:r>
              <a:rPr lang="fr-FR" sz="4150" spc="-45" dirty="0"/>
              <a:t>Analyse des Tops et Flops</a:t>
            </a:r>
            <a:endParaRPr sz="4150" dirty="0"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FC01A1E-2DBF-BAE2-C463-888D616C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0" y="2787650"/>
            <a:ext cx="12496800" cy="70098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</TotalTime>
  <Words>365</Words>
  <Application>Microsoft Office PowerPoint</Application>
  <PresentationFormat>Personnalisé</PresentationFormat>
  <Paragraphs>66</Paragraphs>
  <Slides>20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-apple-system</vt:lpstr>
      <vt:lpstr>Aptos</vt:lpstr>
      <vt:lpstr>Calibri</vt:lpstr>
      <vt:lpstr>Cambria</vt:lpstr>
      <vt:lpstr>Times New Roman</vt:lpstr>
      <vt:lpstr>Verdana</vt:lpstr>
      <vt:lpstr>Office Theme</vt:lpstr>
      <vt:lpstr>Présentation PowerPoint</vt:lpstr>
      <vt:lpstr>Introduction</vt:lpstr>
      <vt:lpstr>Méthodologie</vt:lpstr>
      <vt:lpstr>Chiffres clés</vt:lpstr>
      <vt:lpstr>Chiffres clés</vt:lpstr>
      <vt:lpstr>Chiffres clés</vt:lpstr>
      <vt:lpstr>Chiffres clés</vt:lpstr>
      <vt:lpstr>Chiffres clés</vt:lpstr>
      <vt:lpstr>Analyse des Tops et Flops</vt:lpstr>
      <vt:lpstr>Flops / Invendus total = 21</vt:lpstr>
      <vt:lpstr>Focus sur certains clients spécifiques</vt:lpstr>
      <vt:lpstr>Focus sur certains clients spécifiques</vt:lpstr>
      <vt:lpstr>Test statistique 1 –   Corrélation entre  Genre et Catégories de Livres Achetés </vt:lpstr>
      <vt:lpstr>Test statistique 2 –  Âge des Clients et  Montant Total des Achats</vt:lpstr>
      <vt:lpstr>Test statistique 3 –   Corrélation entre  Âge des Clients et Fréquence d'Achat</vt:lpstr>
      <vt:lpstr>Présentation PowerPoint</vt:lpstr>
      <vt:lpstr>Test statistique 5 –   Corrélation entre  Âge des Clients et Catégories de Livres Achetés</vt:lpstr>
      <vt:lpstr>Test statistique 5 –   Corrélation entre  Âge des Clients et Catégories de Livres Achetés</vt:lpstr>
      <vt:lpstr>Analyse et Conclusion</vt:lpstr>
      <vt:lpstr>Merci!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Office User</cp:lastModifiedBy>
  <cp:revision>9</cp:revision>
  <dcterms:created xsi:type="dcterms:W3CDTF">2024-09-24T09:05:01Z</dcterms:created>
  <dcterms:modified xsi:type="dcterms:W3CDTF">2024-10-09T08:40:20Z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2024-09-24T00:00:00Z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2024-09-24T00:00:00Z</vt:filetime>
  </property>
  <property fmtid="{D5CDD505-2E9C-101B-9397-08002B2CF9AE}" pid="5" name="Producer">
    <vt:lpwstr>GPL Ghostscript 10.02.0</vt:lpwstr>
  </property>
</Properties>
</file>